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theme/theme13.xml" ContentType="application/vnd.openxmlformats-officedocument.theme+xml"/>
  <Override PartName="/ppt/slideLayouts/slideLayout48.xml" ContentType="application/vnd.openxmlformats-officedocument.presentationml.slideLayout+xml"/>
  <Override PartName="/ppt/theme/theme14.xml" ContentType="application/vnd.openxmlformats-officedocument.theme+xml"/>
  <Override PartName="/ppt/slideLayouts/slideLayout49.xml" ContentType="application/vnd.openxmlformats-officedocument.presentationml.slideLayout+xml"/>
  <Override PartName="/ppt/theme/theme15.xml" ContentType="application/vnd.openxmlformats-officedocument.theme+xml"/>
  <Override PartName="/ppt/slideLayouts/slideLayout50.xml" ContentType="application/vnd.openxmlformats-officedocument.presentationml.slideLayout+xml"/>
  <Override PartName="/ppt/theme/theme16.xml" ContentType="application/vnd.openxmlformats-officedocument.theme+xml"/>
  <Override PartName="/ppt/slideLayouts/slideLayout5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52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39" r:id="rId27"/>
    <p:sldId id="737" r:id="rId28"/>
    <p:sldId id="640" r:id="rId29"/>
    <p:sldId id="705" r:id="rId30"/>
    <p:sldId id="706" r:id="rId31"/>
    <p:sldId id="730" r:id="rId32"/>
    <p:sldId id="731" r:id="rId33"/>
    <p:sldId id="732" r:id="rId34"/>
    <p:sldId id="733" r:id="rId35"/>
    <p:sldId id="711" r:id="rId36"/>
    <p:sldId id="712" r:id="rId37"/>
    <p:sldId id="713" r:id="rId38"/>
    <p:sldId id="691" r:id="rId39"/>
    <p:sldId id="697" r:id="rId40"/>
    <p:sldId id="642" r:id="rId41"/>
    <p:sldId id="727" r:id="rId42"/>
    <p:sldId id="646" r:id="rId43"/>
    <p:sldId id="696" r:id="rId44"/>
    <p:sldId id="699" r:id="rId45"/>
    <p:sldId id="654" r:id="rId46"/>
    <p:sldId id="728" r:id="rId47"/>
    <p:sldId id="656" r:id="rId48"/>
    <p:sldId id="657" r:id="rId49"/>
    <p:sldId id="660" r:id="rId50"/>
    <p:sldId id="585" r:id="rId5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8" autoAdjust="0"/>
    <p:restoredTop sz="94609" autoAdjust="0"/>
  </p:normalViewPr>
  <p:slideViewPr>
    <p:cSldViewPr snapToGrid="0" snapToObjects="1">
      <p:cViewPr varScale="1">
        <p:scale>
          <a:sx n="121" d="100"/>
          <a:sy n="121" d="100"/>
        </p:scale>
        <p:origin x="440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33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November 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November 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November 7,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November 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319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November 7,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November 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9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50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5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5" r:id="rId7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50" r:id="rId2"/>
    <p:sldLayoutId id="2147483751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" TargetMode="Externa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n.virginia.edu/vpn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D755A-AE9A-6EFC-2CEB-B123E5B2B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020105"/>
            <a:ext cx="8534400" cy="1752600"/>
          </a:xfrm>
        </p:spPr>
        <p:txBody>
          <a:bodyPr/>
          <a:lstStyle/>
          <a:p>
            <a:r>
              <a:rPr lang="en-US" dirty="0" err="1"/>
              <a:t>Ruoshi</a:t>
            </a:r>
            <a:r>
              <a:rPr lang="en-US" dirty="0"/>
              <a:t> Sun</a:t>
            </a:r>
          </a:p>
          <a:p>
            <a:r>
              <a:rPr lang="en-US" sz="2000" dirty="0"/>
              <a:t>Senior Computational Scientist</a:t>
            </a:r>
          </a:p>
          <a:p>
            <a:r>
              <a:rPr lang="en-US" sz="2000" dirty="0">
                <a:hlinkClick r:id="rId2"/>
              </a:rPr>
              <a:t>Research Computing</a:t>
            </a:r>
            <a:endParaRPr lang="en-US" sz="2000" dirty="0"/>
          </a:p>
          <a:p>
            <a:r>
              <a:rPr lang="en-US" sz="2000" dirty="0"/>
              <a:t>University of Virginia</a:t>
            </a:r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UVa VPN when connecting to Rivanna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2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731520" lvl="1" indent="-457200">
              <a:buFont typeface="+mj-lt"/>
              <a:buAutoNum type="arabicPeriod"/>
            </a:pPr>
            <a:r>
              <a:rPr lang="en-US" dirty="0"/>
              <a:t>Open OnDemand,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Desktop and </a:t>
            </a:r>
            <a:r>
              <a:rPr lang="en-US" sz="2400" dirty="0" err="1"/>
              <a:t>Jupyterlab</a:t>
            </a:r>
            <a:r>
              <a:rPr lang="en-US" sz="2400" dirty="0"/>
              <a:t>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274320" lvl="1" indent="0">
              <a:buNone/>
            </a:pPr>
            <a:r>
              <a:rPr lang="en-US" dirty="0"/>
              <a:t>2.   SSH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6459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OnDemand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OnDemand,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OnDemand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7" name="Oval 6"/>
          <p:cNvSpPr/>
          <p:nvPr/>
        </p:nvSpPr>
        <p:spPr>
          <a:xfrm>
            <a:off x="5605358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Specify computing resources that you need for your </a:t>
            </a:r>
            <a:r>
              <a:rPr lang="en-US" dirty="0" err="1"/>
              <a:t>JupyterLab</a:t>
            </a:r>
            <a:r>
              <a:rPr lang="en-US" dirty="0"/>
              <a:t> session.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60377-ED5F-09E4-2417-675D5626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27" y="0"/>
            <a:ext cx="4877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CE3C13-2352-E2AF-5ED1-50E88EF2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27" y="0"/>
            <a:ext cx="4877873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Partition</a:t>
            </a:r>
            <a:br>
              <a:rPr lang="en-US" b="1" dirty="0"/>
            </a:br>
            <a:r>
              <a:rPr lang="en-US" dirty="0"/>
              <a:t>A subset of compute nodes with some common attribute</a:t>
            </a:r>
          </a:p>
          <a:p>
            <a:r>
              <a:rPr lang="en-US" dirty="0"/>
              <a:t>Select </a:t>
            </a:r>
            <a:r>
              <a:rPr lang="en-US" b="1" dirty="0">
                <a:solidFill>
                  <a:srgbClr val="0066FF"/>
                </a:solidFill>
              </a:rPr>
              <a:t>GPU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92E3F-8421-AA0B-29FC-FE7958E6521B}"/>
              </a:ext>
            </a:extLst>
          </p:cNvPr>
          <p:cNvSpPr txBox="1"/>
          <p:nvPr/>
        </p:nvSpPr>
        <p:spPr>
          <a:xfrm>
            <a:off x="1316493" y="48152"/>
            <a:ext cx="4656923" cy="2287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8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11898-31E7-EDA3-A38E-32D808A2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27" y="0"/>
            <a:ext cx="4877873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Number of hours</a:t>
            </a:r>
            <a:br>
              <a:rPr lang="en-US" b="1" dirty="0"/>
            </a:br>
            <a:r>
              <a:rPr lang="en-US" dirty="0"/>
              <a:t>Maximum time for your session</a:t>
            </a:r>
            <a:endParaRPr lang="en-US" b="1" dirty="0"/>
          </a:p>
          <a:p>
            <a:r>
              <a:rPr lang="en-US" b="1" dirty="0"/>
              <a:t>Number of cores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Enter </a:t>
            </a:r>
            <a:r>
              <a:rPr lang="en-US" b="1" dirty="0">
                <a:solidFill>
                  <a:srgbClr val="0066FF"/>
                </a:solidFill>
              </a:rPr>
              <a:t>1</a:t>
            </a:r>
            <a:r>
              <a:rPr lang="en-US" dirty="0"/>
              <a:t> for serial programs</a:t>
            </a:r>
            <a:endParaRPr lang="en-US" b="1" dirty="0"/>
          </a:p>
          <a:p>
            <a:r>
              <a:rPr lang="en-US" b="1" dirty="0"/>
              <a:t>Memory Request</a:t>
            </a:r>
            <a:br>
              <a:rPr lang="en-US" dirty="0"/>
            </a:br>
            <a:r>
              <a:rPr lang="en-US" dirty="0"/>
              <a:t>Default </a:t>
            </a:r>
            <a:r>
              <a:rPr lang="en-US" b="1" dirty="0">
                <a:solidFill>
                  <a:srgbClr val="0066FF"/>
                </a:solidFill>
              </a:rPr>
              <a:t>6</a:t>
            </a:r>
            <a:r>
              <a:rPr lang="en-US" dirty="0"/>
              <a:t> GB per core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27356-85B0-2B73-F4AD-F3E254172A3B}"/>
              </a:ext>
            </a:extLst>
          </p:cNvPr>
          <p:cNvSpPr txBox="1"/>
          <p:nvPr/>
        </p:nvSpPr>
        <p:spPr>
          <a:xfrm>
            <a:off x="1218127" y="2305174"/>
            <a:ext cx="4877872" cy="1968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0C023-4313-32C9-79DC-4BC984AAF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27" y="0"/>
            <a:ext cx="4877873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Work Directory</a:t>
            </a:r>
            <a:br>
              <a:rPr lang="en-US" b="1" dirty="0"/>
            </a:br>
            <a:r>
              <a:rPr lang="en-US" dirty="0"/>
              <a:t>Sets the default directory in </a:t>
            </a:r>
            <a:r>
              <a:rPr lang="en-US" dirty="0" err="1"/>
              <a:t>JupyterLab</a:t>
            </a:r>
            <a:r>
              <a:rPr lang="en-US" dirty="0"/>
              <a:t> and what you can access in the File Browser.</a:t>
            </a:r>
            <a:endParaRPr lang="en-US" b="1" dirty="0"/>
          </a:p>
          <a:p>
            <a:r>
              <a:rPr lang="en-US" b="1" dirty="0"/>
              <a:t>Allocation</a:t>
            </a:r>
            <a:br>
              <a:rPr lang="en-US" b="1" dirty="0"/>
            </a:br>
            <a:r>
              <a:rPr lang="en-US" b="1" dirty="0" err="1">
                <a:solidFill>
                  <a:srgbClr val="0066FF"/>
                </a:solidFill>
              </a:rPr>
              <a:t>mlia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27356-85B0-2B73-F4AD-F3E254172A3B}"/>
              </a:ext>
            </a:extLst>
          </p:cNvPr>
          <p:cNvSpPr txBox="1"/>
          <p:nvPr/>
        </p:nvSpPr>
        <p:spPr>
          <a:xfrm>
            <a:off x="1218126" y="4280350"/>
            <a:ext cx="4877873" cy="1275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4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DE8E2-F2B2-9FB0-0662-DDD7899A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27" y="0"/>
            <a:ext cx="4877873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GPU type</a:t>
            </a:r>
            <a:br>
              <a:rPr lang="en-US" b="1" dirty="0"/>
            </a:br>
            <a:r>
              <a:rPr lang="en-US" dirty="0"/>
              <a:t>default: first available</a:t>
            </a:r>
            <a:br>
              <a:rPr lang="en-US" dirty="0"/>
            </a:br>
            <a:r>
              <a:rPr lang="en-US" dirty="0"/>
              <a:t>types: A100, V100, P100, K80,</a:t>
            </a:r>
            <a:br>
              <a:rPr lang="en-US" dirty="0"/>
            </a:br>
            <a:r>
              <a:rPr lang="en-US" dirty="0"/>
              <a:t>RTX 2080Ti</a:t>
            </a:r>
            <a:br>
              <a:rPr lang="en-US" sz="2400" dirty="0"/>
            </a:br>
            <a:endParaRPr lang="en-US" sz="2400" dirty="0"/>
          </a:p>
          <a:p>
            <a:r>
              <a:rPr lang="en-US" b="1" dirty="0"/>
              <a:t>Number of GPUs</a:t>
            </a:r>
            <a:br>
              <a:rPr lang="en-US" dirty="0"/>
            </a:br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27356-85B0-2B73-F4AD-F3E254172A3B}"/>
              </a:ext>
            </a:extLst>
          </p:cNvPr>
          <p:cNvSpPr txBox="1"/>
          <p:nvPr/>
        </p:nvSpPr>
        <p:spPr>
          <a:xfrm>
            <a:off x="1218127" y="5550106"/>
            <a:ext cx="4877873" cy="1307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95421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172818"/>
            <a:ext cx="10515600" cy="5227984"/>
          </a:xfrm>
        </p:spPr>
        <p:txBody>
          <a:bodyPr/>
          <a:lstStyle/>
          <a:p>
            <a:r>
              <a:rPr lang="en-US" dirty="0"/>
              <a:t>Start a </a:t>
            </a:r>
            <a:r>
              <a:rPr lang="en-US" dirty="0" err="1"/>
              <a:t>JupyterLab</a:t>
            </a:r>
            <a:r>
              <a:rPr lang="en-US" dirty="0"/>
              <a:t> session</a:t>
            </a:r>
          </a:p>
          <a:p>
            <a:pPr lvl="1"/>
            <a:r>
              <a:rPr lang="en-US" dirty="0"/>
              <a:t>[Left] Your home directory</a:t>
            </a:r>
          </a:p>
          <a:p>
            <a:pPr lvl="1"/>
            <a:r>
              <a:rPr lang="en-US" dirty="0"/>
              <a:t>[Right] Tiles (“kernels”) for underlying applications (e.g. TensorFlow) </a:t>
            </a:r>
          </a:p>
          <a:p>
            <a:r>
              <a:rPr lang="en-US" dirty="0"/>
              <a:t>Open a 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Tensorflow</a:t>
            </a:r>
            <a:r>
              <a:rPr lang="en-US" dirty="0"/>
              <a:t> kernel and import it</a:t>
            </a:r>
          </a:p>
          <a:p>
            <a:r>
              <a:rPr lang="en-US" dirty="0"/>
              <a:t>[Just for today] </a:t>
            </a:r>
            <a:r>
              <a:rPr lang="en-US" dirty="0" err="1"/>
              <a:t>Slurm</a:t>
            </a:r>
            <a:r>
              <a:rPr lang="en-US" dirty="0"/>
              <a:t> Option: </a:t>
            </a:r>
            <a:r>
              <a:rPr lang="en-US" b="1" dirty="0"/>
              <a:t>--reservation=</a:t>
            </a:r>
            <a:r>
              <a:rPr lang="en-US" b="1" dirty="0" err="1"/>
              <a:t>mlia_training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78210" y="3786810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9387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0294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learning.rc.virginia.edu/tutorials/unix-tutorial/</a:t>
            </a:r>
            <a:r>
              <a:rPr lang="en-US" sz="2600" dirty="0"/>
              <a:t> to learn more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0343" y="4227858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directory.</a:t>
            </a:r>
          </a:p>
          <a:p>
            <a:pPr lvl="1"/>
            <a:r>
              <a:rPr lang="en-US" dirty="0"/>
              <a:t>50 GB of storage capacity</a:t>
            </a:r>
          </a:p>
          <a:p>
            <a:pPr lvl="1"/>
            <a:r>
              <a:rPr lang="en-US" dirty="0"/>
              <a:t>For personal use; not shareable with other users</a:t>
            </a:r>
          </a:p>
          <a:p>
            <a:r>
              <a:rPr lang="en-US" dirty="0"/>
              <a:t>/scratch/$USER</a:t>
            </a:r>
          </a:p>
          <a:p>
            <a:pPr lvl="1"/>
            <a:r>
              <a:rPr lang="en-US" dirty="0"/>
              <a:t>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90-day purge policy</a:t>
            </a:r>
            <a:endParaRPr lang="en-US" dirty="0"/>
          </a:p>
          <a:p>
            <a:pPr lvl="1"/>
            <a:r>
              <a:rPr lang="en-US" dirty="0">
                <a:cs typeface="Courier New" panose="02070309020205020404" pitchFamily="49" charset="0"/>
              </a:rPr>
              <a:t>Limited to 350,000 files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For personal use; not shareable with </a:t>
            </a:r>
            <a:r>
              <a:rPr lang="en-US">
                <a:cs typeface="Courier New" panose="02070309020205020404" pitchFamily="49" charset="0"/>
              </a:rPr>
              <a:t>other users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031325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Type             Location         Name                   Size Used Avail Use%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================================================================================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             /home            mst3k                   50G     0   50G   0%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Project          /project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mlia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50G    1G   49G   2%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Scratch usage for mst3k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Block Limits                                               |     File Limits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Filesystem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Fileset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days             GB      quota      limit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in_doubt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grace |    files   quota    limit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in_doubt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grace  Remarks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gpfs0      scratch     90               2      10240      12288          0     none |     5301  350000   420000        0     none</a:t>
            </a:r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218521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Account                      Balance        Reserved       Available               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          ---------       ---------       ---------                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50000               0         46189.7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name&gt;'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/</a:t>
            </a:r>
            <a:r>
              <a:rPr lang="en-US" dirty="0" err="1"/>
              <a:t>rsync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OnDemand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</a:t>
            </a:r>
            <a:r>
              <a:rPr lang="en-US" dirty="0"/>
              <a:t> –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 OnDemand.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vi/emacs/nano.  </a:t>
            </a:r>
          </a:p>
          <a:p>
            <a:pPr marL="1074420" lvl="2" indent="-342900"/>
            <a:r>
              <a:rPr lang="en-US" dirty="0"/>
              <a:t>vi/emacs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Desktop, you can use </a:t>
            </a:r>
            <a:r>
              <a:rPr lang="en-US" dirty="0" err="1"/>
              <a:t>Pluma</a:t>
            </a:r>
            <a:r>
              <a:rPr lang="en-US" dirty="0"/>
              <a:t> Text Editor (</a:t>
            </a:r>
            <a:r>
              <a:rPr lang="en-US" dirty="0" err="1"/>
              <a:t>gedit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singularity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pytorch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/1.10.0</a:t>
            </a:r>
          </a:p>
          <a:p>
            <a:pPr lvl="2"/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r>
              <a:rPr lang="en-US" dirty="0"/>
              <a:t>You will need to specify a partition when you submit a job.</a:t>
            </a:r>
          </a:p>
          <a:p>
            <a:r>
              <a:rPr lang="en-US" dirty="0"/>
              <a:t>Helpful commands: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>
                <a:cs typeface="Courier New" panose="02070309020205020404" pitchFamily="49" charset="0"/>
              </a:rPr>
              <a:t> – list all partitions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qlimits</a:t>
            </a:r>
            <a:r>
              <a:rPr lang="en-US" dirty="0">
                <a:cs typeface="Courier New" panose="02070309020205020404" pitchFamily="49" charset="0"/>
              </a:rPr>
              <a:t> – show limitations such as </a:t>
            </a:r>
            <a:r>
              <a:rPr lang="en-US" dirty="0"/>
              <a:t>memory and cores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/>
              <a:t>(GPFS)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6471885" y="4584282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03571" y="4291924"/>
            <a:ext cx="18128" cy="80306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65FA46-0AC3-2CD6-5CFB-671F0162691B}"/>
              </a:ext>
            </a:extLst>
          </p:cNvPr>
          <p:cNvSpPr txBox="1"/>
          <p:nvPr/>
        </p:nvSpPr>
        <p:spPr>
          <a:xfrm>
            <a:off x="5304979" y="408376"/>
            <a:ext cx="193533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Allocation </a:t>
            </a:r>
            <a:r>
              <a:rPr lang="en-US" sz="2400" dirty="0"/>
              <a:t>(group)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2B4A-FEC4-4A5D-3600-0F83AA195E4A}"/>
              </a:ext>
            </a:extLst>
          </p:cNvPr>
          <p:cNvSpPr txBox="1"/>
          <p:nvPr/>
        </p:nvSpPr>
        <p:spPr>
          <a:xfrm>
            <a:off x="5302950" y="1710460"/>
            <a:ext cx="193533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Account </a:t>
            </a:r>
            <a:r>
              <a:rPr lang="en-US" sz="2400" dirty="0"/>
              <a:t>(user)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418F0-E4FD-C2A4-7B52-6E10A9689571}"/>
              </a:ext>
            </a:extLst>
          </p:cNvPr>
          <p:cNvSpPr txBox="1"/>
          <p:nvPr/>
        </p:nvSpPr>
        <p:spPr>
          <a:xfrm>
            <a:off x="5205845" y="3031937"/>
            <a:ext cx="21336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Connection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7B564-DAF2-8BFA-1F2C-0C99FF43F9F7}"/>
              </a:ext>
            </a:extLst>
          </p:cNvPr>
          <p:cNvSpPr txBox="1"/>
          <p:nvPr/>
        </p:nvSpPr>
        <p:spPr>
          <a:xfrm>
            <a:off x="4237438" y="3849836"/>
            <a:ext cx="407041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Cluster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21ED-2C6C-97AF-BE9A-5360E9904A57}"/>
              </a:ext>
            </a:extLst>
          </p:cNvPr>
          <p:cNvSpPr txBox="1"/>
          <p:nvPr/>
        </p:nvSpPr>
        <p:spPr>
          <a:xfrm>
            <a:off x="2796997" y="5019386"/>
            <a:ext cx="21077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Modules </a:t>
            </a:r>
            <a:r>
              <a:rPr lang="en-US" sz="2400" dirty="0"/>
              <a:t>(software)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9A70-0BE8-21D7-08A2-50940EE66927}"/>
              </a:ext>
            </a:extLst>
          </p:cNvPr>
          <p:cNvSpPr txBox="1"/>
          <p:nvPr/>
        </p:nvSpPr>
        <p:spPr>
          <a:xfrm>
            <a:off x="5179949" y="5019386"/>
            <a:ext cx="217206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Partitions </a:t>
            </a:r>
            <a:r>
              <a:rPr lang="en-US" sz="2400" dirty="0"/>
              <a:t>(hardware)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B2AE4E-7FB0-447B-7AED-2A08D02FA746}"/>
              </a:ext>
            </a:extLst>
          </p:cNvPr>
          <p:cNvSpPr txBox="1"/>
          <p:nvPr/>
        </p:nvSpPr>
        <p:spPr>
          <a:xfrm>
            <a:off x="7627263" y="5028956"/>
            <a:ext cx="217206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Slurm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(scheduler)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8BD1E3-D776-6EED-C06F-F0B2BBE5CED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6270617" y="1362483"/>
            <a:ext cx="2029" cy="34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77A30-9F1F-5625-1E77-2BDCBCF75C6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270617" y="2664567"/>
            <a:ext cx="2028" cy="36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063EA7-801F-ECAC-B652-B1979672A148}"/>
              </a:ext>
            </a:extLst>
          </p:cNvPr>
          <p:cNvCxnSpPr/>
          <p:nvPr/>
        </p:nvCxnSpPr>
        <p:spPr>
          <a:xfrm>
            <a:off x="6272646" y="3635851"/>
            <a:ext cx="0" cy="21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1EBDDD-F8A2-8A1D-E0F1-AD9FA9D63BDC}"/>
              </a:ext>
            </a:extLst>
          </p:cNvPr>
          <p:cNvCxnSpPr>
            <a:cxnSpLocks/>
          </p:cNvCxnSpPr>
          <p:nvPr/>
        </p:nvCxnSpPr>
        <p:spPr>
          <a:xfrm>
            <a:off x="6265983" y="4434611"/>
            <a:ext cx="0" cy="584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7016F3-11DF-893B-811F-91DCEF11B2E6}"/>
              </a:ext>
            </a:extLst>
          </p:cNvPr>
          <p:cNvCxnSpPr>
            <a:cxnSpLocks/>
          </p:cNvCxnSpPr>
          <p:nvPr/>
        </p:nvCxnSpPr>
        <p:spPr>
          <a:xfrm>
            <a:off x="3850850" y="4712615"/>
            <a:ext cx="4862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83F5F9-4ECC-5419-8907-7D09BADD812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50850" y="4712615"/>
            <a:ext cx="0" cy="30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5826FF-8A7E-00A9-2661-153626C293A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713297" y="4722185"/>
            <a:ext cx="0" cy="3067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Principle 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Researchers/Students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50127</TotalTime>
  <Words>1643</Words>
  <Application>Microsoft Macintosh PowerPoint</Application>
  <PresentationFormat>Widescreen</PresentationFormat>
  <Paragraphs>264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34</vt:i4>
      </vt:variant>
    </vt:vector>
  </HeadingPairs>
  <TitlesOfParts>
    <vt:vector size="61" baseType="lpstr">
      <vt:lpstr>Economica</vt:lpstr>
      <vt:lpstr>ITC Franklin Gothic Std Book</vt:lpstr>
      <vt:lpstr>ITC Franklin Gothic Std Demi</vt:lpstr>
      <vt:lpstr>ITC Franklin Gothic Std Heavy</vt:lpstr>
      <vt:lpstr>Arial</vt:lpstr>
      <vt:lpstr>Calibri</vt:lpstr>
      <vt:lpstr>Calibri Light</vt:lpstr>
      <vt:lpstr>Comic Sans MS</vt:lpstr>
      <vt:lpstr>Courier</vt:lpstr>
      <vt:lpstr>Courier New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PowerPoint Presentation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Interactive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Waiting for the Session to Start</vt:lpstr>
      <vt:lpstr>Demo</vt:lpstr>
      <vt:lpstr>Deleting Your Session</vt:lpstr>
      <vt:lpstr>SSH Clients</vt:lpstr>
      <vt:lpstr>SSH Clients</vt:lpstr>
      <vt:lpstr>Hostnames for Rivanna</vt:lpstr>
      <vt:lpstr>Cluster Environment</vt:lpstr>
      <vt:lpstr>After you have logged in . . . </vt:lpstr>
      <vt:lpstr>Checking your Storage</vt:lpstr>
      <vt:lpstr>Checking your Allocation</vt:lpstr>
      <vt:lpstr>Moving data onto Rivanna</vt:lpstr>
      <vt:lpstr>How to edit a file on Rivanna</vt:lpstr>
      <vt:lpstr>Modules</vt:lpstr>
      <vt:lpstr>Module Details</vt:lpstr>
      <vt:lpstr>Partitions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Sun, Ruoshi (rs7wz)</cp:lastModifiedBy>
  <cp:revision>622</cp:revision>
  <cp:lastPrinted>2018-10-25T13:31:57Z</cp:lastPrinted>
  <dcterms:created xsi:type="dcterms:W3CDTF">2017-12-20T18:50:57Z</dcterms:created>
  <dcterms:modified xsi:type="dcterms:W3CDTF">2022-11-09T18:38:36Z</dcterms:modified>
</cp:coreProperties>
</file>